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077c09095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077c09095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077c09095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077c09095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f9946df75f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f9946df75f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f9946df75f_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f9946df75f_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f9946df75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f9946df75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f9946df75f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f9946df75f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3077c09095d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3077c09095d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Lightning Talk: Detailed Design</a:t>
            </a:r>
            <a:endParaRPr/>
          </a:p>
        </p:txBody>
      </p:sp>
      <p:sp>
        <p:nvSpPr>
          <p:cNvPr id="86" name="Google Shape;86;p13"/>
          <p:cNvSpPr txBox="1"/>
          <p:nvPr>
            <p:ph idx="1" type="subTitle"/>
          </p:nvPr>
        </p:nvSpPr>
        <p:spPr>
          <a:xfrm>
            <a:off x="598100" y="2715950"/>
            <a:ext cx="8222100" cy="580200"/>
          </a:xfrm>
          <a:prstGeom prst="rect">
            <a:avLst/>
          </a:prstGeom>
        </p:spPr>
        <p:txBody>
          <a:bodyPr anchorCtr="0" anchor="t" bIns="91425" lIns="91425" spcFirstLastPara="1" rIns="91425" wrap="square" tIns="91425">
            <a:normAutofit fontScale="32500" lnSpcReduction="10000"/>
          </a:bodyPr>
          <a:lstStyle/>
          <a:p>
            <a:pPr indent="0" lvl="0" marL="0" rtl="0" algn="l">
              <a:spcBef>
                <a:spcPts val="0"/>
              </a:spcBef>
              <a:spcAft>
                <a:spcPts val="0"/>
              </a:spcAft>
              <a:buNone/>
            </a:pPr>
            <a:r>
              <a:rPr lang="en" sz="4200"/>
              <a:t>Hybrid Relightable 3D Gaussian Rendering: A Real-Time Novel View Synthesis System with Triangle Mesh Integration (sdmay25-40)</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Overview</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Our project is a novel view synthesis system that uses 3D Gaussian splats with a raytracer that allows for </a:t>
            </a:r>
            <a:r>
              <a:rPr lang="en"/>
              <a:t>real time</a:t>
            </a:r>
            <a:r>
              <a:rPr lang="en"/>
              <a:t> dynamic lighting and the incorporation of </a:t>
            </a:r>
            <a:r>
              <a:rPr lang="en"/>
              <a:t>traditional</a:t>
            </a:r>
            <a:r>
              <a:rPr lang="en"/>
              <a:t> polygon meshes.</a:t>
            </a:r>
            <a:endParaRPr/>
          </a:p>
          <a:p>
            <a:pPr indent="0" lvl="0" marL="0" rtl="0" algn="l">
              <a:spcBef>
                <a:spcPts val="1200"/>
              </a:spcBef>
              <a:spcAft>
                <a:spcPts val="0"/>
              </a:spcAft>
              <a:buNone/>
            </a:pPr>
            <a:br>
              <a:rPr lang="en"/>
            </a:br>
            <a:r>
              <a:rPr lang="en"/>
              <a:t>Use a Machine Learning model to extract material properties from videos to </a:t>
            </a:r>
            <a:r>
              <a:rPr lang="en"/>
              <a:t>allow for dynamic lighting.</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Create a Unity package consisting of our renderer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 Statement</a:t>
            </a:r>
            <a:endParaRPr/>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Generate new images of a scene under different lighting conditions with new additional objects from a specific point of view using pictures of the scene from different points of view.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Detailed Design Visualization</a:t>
            </a:r>
            <a:endParaRPr/>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05" name="Google Shape;105;p16"/>
          <p:cNvPicPr preferRelativeResize="0"/>
          <p:nvPr/>
        </p:nvPicPr>
        <p:blipFill>
          <a:blip r:embed="rId3">
            <a:alphaModFix/>
          </a:blip>
          <a:stretch>
            <a:fillRect/>
          </a:stretch>
        </p:blipFill>
        <p:spPr>
          <a:xfrm>
            <a:off x="311708" y="1193112"/>
            <a:ext cx="8057718" cy="35510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Functionality</a:t>
            </a:r>
            <a:endParaRPr/>
          </a:p>
          <a:p>
            <a:pPr indent="0" lvl="0" marL="0" rtl="0" algn="l">
              <a:spcBef>
                <a:spcPts val="0"/>
              </a:spcBef>
              <a:spcAft>
                <a:spcPts val="0"/>
              </a:spcAft>
              <a:buNone/>
            </a:pPr>
            <a:r>
              <a:t/>
            </a:r>
            <a:endParaRPr/>
          </a:p>
        </p:txBody>
      </p:sp>
      <p:sp>
        <p:nvSpPr>
          <p:cNvPr id="111" name="Google Shape;111;p17"/>
          <p:cNvSpPr txBox="1"/>
          <p:nvPr/>
        </p:nvSpPr>
        <p:spPr>
          <a:xfrm>
            <a:off x="311700" y="1017800"/>
            <a:ext cx="7012800" cy="27663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Clr>
                <a:schemeClr val="dk2"/>
              </a:buClr>
              <a:buSzPts val="1800"/>
              <a:buFont typeface="Roboto"/>
              <a:buChar char="●"/>
            </a:pPr>
            <a:r>
              <a:rPr lang="en" sz="1800">
                <a:solidFill>
                  <a:schemeClr val="dk2"/>
                </a:solidFill>
                <a:latin typeface="Roboto"/>
                <a:ea typeface="Roboto"/>
                <a:cs typeface="Roboto"/>
                <a:sym typeface="Roboto"/>
              </a:rPr>
              <a:t>The system will be provided to users as a package within Unity.</a:t>
            </a:r>
            <a:endParaRPr sz="1800">
              <a:solidFill>
                <a:schemeClr val="dk2"/>
              </a:solidFill>
              <a:latin typeface="Roboto"/>
              <a:ea typeface="Roboto"/>
              <a:cs typeface="Roboto"/>
              <a:sym typeface="Roboto"/>
            </a:endParaRPr>
          </a:p>
          <a:p>
            <a:pPr indent="-342900" lvl="0" marL="457200" rtl="0" algn="l">
              <a:spcBef>
                <a:spcPts val="0"/>
              </a:spcBef>
              <a:spcAft>
                <a:spcPts val="0"/>
              </a:spcAft>
              <a:buClr>
                <a:schemeClr val="dk2"/>
              </a:buClr>
              <a:buSzPts val="1800"/>
              <a:buFont typeface="Roboto"/>
              <a:buChar char="●"/>
            </a:pPr>
            <a:r>
              <a:rPr lang="en" sz="1800">
                <a:solidFill>
                  <a:schemeClr val="dk2"/>
                </a:solidFill>
                <a:latin typeface="Roboto"/>
                <a:ea typeface="Roboto"/>
                <a:cs typeface="Roboto"/>
                <a:sym typeface="Roboto"/>
              </a:rPr>
              <a:t>The user can use it by adding the component to a Unity scene and then supplying it with a Gaussian model created from using Structure from motion.</a:t>
            </a:r>
            <a:endParaRPr sz="1800">
              <a:solidFill>
                <a:schemeClr val="dk2"/>
              </a:solidFill>
              <a:latin typeface="Roboto"/>
              <a:ea typeface="Roboto"/>
              <a:cs typeface="Roboto"/>
              <a:sym typeface="Roboto"/>
            </a:endParaRPr>
          </a:p>
          <a:p>
            <a:pPr indent="-342900" lvl="0" marL="457200" rtl="0" algn="l">
              <a:spcBef>
                <a:spcPts val="0"/>
              </a:spcBef>
              <a:spcAft>
                <a:spcPts val="0"/>
              </a:spcAft>
              <a:buClr>
                <a:schemeClr val="dk2"/>
              </a:buClr>
              <a:buSzPts val="1800"/>
              <a:buFont typeface="Roboto"/>
              <a:buChar char="●"/>
            </a:pPr>
            <a:r>
              <a:rPr lang="en" sz="1800">
                <a:solidFill>
                  <a:schemeClr val="dk2"/>
                </a:solidFill>
                <a:latin typeface="Roboto"/>
                <a:ea typeface="Roboto"/>
                <a:cs typeface="Roboto"/>
                <a:sym typeface="Roboto"/>
              </a:rPr>
              <a:t>Once the render is created the user will be able to change the scene’s lighting in the Unity editor which will change the scene in real time.</a:t>
            </a:r>
            <a:endParaRPr sz="1800">
              <a:solidFill>
                <a:schemeClr val="dk2"/>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Technology Considerations</a:t>
            </a:r>
            <a:endParaRPr/>
          </a:p>
        </p:txBody>
      </p:sp>
      <p:sp>
        <p:nvSpPr>
          <p:cNvPr id="117" name="Google Shape;117;p18"/>
          <p:cNvSpPr txBox="1"/>
          <p:nvPr>
            <p:ph idx="1" type="body"/>
          </p:nvPr>
        </p:nvSpPr>
        <p:spPr>
          <a:xfrm>
            <a:off x="311700" y="1229875"/>
            <a:ext cx="8520600" cy="3723600"/>
          </a:xfrm>
          <a:prstGeom prst="rect">
            <a:avLst/>
          </a:prstGeom>
        </p:spPr>
        <p:txBody>
          <a:bodyPr anchorCtr="0" anchor="t" bIns="91425" lIns="91425" spcFirstLastPara="1" rIns="91425" wrap="square" tIns="91425">
            <a:normAutofit/>
          </a:bodyPr>
          <a:lstStyle/>
          <a:p>
            <a:pPr indent="-342900" lvl="0" marL="698500" rtl="0" algn="l">
              <a:spcBef>
                <a:spcPts val="0"/>
              </a:spcBef>
              <a:spcAft>
                <a:spcPts val="0"/>
              </a:spcAft>
              <a:buClr>
                <a:srgbClr val="2D3B45"/>
              </a:buClr>
              <a:buSzPts val="1800"/>
              <a:buFont typeface="Arial"/>
              <a:buChar char="●"/>
            </a:pPr>
            <a:r>
              <a:rPr lang="en">
                <a:solidFill>
                  <a:srgbClr val="2D3B45"/>
                </a:solidFill>
                <a:highlight>
                  <a:srgbClr val="FFFFFF"/>
                </a:highlight>
                <a:latin typeface="Arial"/>
                <a:ea typeface="Arial"/>
                <a:cs typeface="Arial"/>
                <a:sym typeface="Arial"/>
              </a:rPr>
              <a:t>The main two technologies we will be using is PyTorch and Unity engine.</a:t>
            </a:r>
            <a:endParaRPr>
              <a:solidFill>
                <a:srgbClr val="2D3B45"/>
              </a:solidFill>
              <a:highlight>
                <a:srgbClr val="FFFFFF"/>
              </a:highlight>
              <a:latin typeface="Arial"/>
              <a:ea typeface="Arial"/>
              <a:cs typeface="Arial"/>
              <a:sym typeface="Arial"/>
            </a:endParaRPr>
          </a:p>
          <a:p>
            <a:pPr indent="-342900" lvl="0" marL="698500" rtl="0" algn="l">
              <a:spcBef>
                <a:spcPts val="0"/>
              </a:spcBef>
              <a:spcAft>
                <a:spcPts val="0"/>
              </a:spcAft>
              <a:buClr>
                <a:srgbClr val="2D3B45"/>
              </a:buClr>
              <a:buSzPts val="1800"/>
              <a:buFont typeface="Arial"/>
              <a:buChar char="●"/>
            </a:pPr>
            <a:r>
              <a:rPr lang="en">
                <a:solidFill>
                  <a:srgbClr val="2D3B45"/>
                </a:solidFill>
                <a:highlight>
                  <a:srgbClr val="FFFFFF"/>
                </a:highlight>
                <a:latin typeface="Arial"/>
                <a:ea typeface="Arial"/>
                <a:cs typeface="Arial"/>
                <a:sym typeface="Arial"/>
              </a:rPr>
              <a:t>PyTorch will be used to create our machine learning model which will be used to create our machine learning model which will be used to find the normal vectors and PBR properties of the Gaussians</a:t>
            </a:r>
            <a:endParaRPr>
              <a:solidFill>
                <a:srgbClr val="2D3B45"/>
              </a:solidFill>
              <a:highlight>
                <a:srgbClr val="FFFFFF"/>
              </a:highlight>
              <a:latin typeface="Arial"/>
              <a:ea typeface="Arial"/>
              <a:cs typeface="Arial"/>
              <a:sym typeface="Arial"/>
            </a:endParaRPr>
          </a:p>
          <a:p>
            <a:pPr indent="-342900" lvl="0" marL="698500" rtl="0" algn="l">
              <a:spcBef>
                <a:spcPts val="0"/>
              </a:spcBef>
              <a:spcAft>
                <a:spcPts val="0"/>
              </a:spcAft>
              <a:buClr>
                <a:srgbClr val="2D3B45"/>
              </a:buClr>
              <a:buSzPts val="1800"/>
              <a:buFont typeface="Arial"/>
              <a:buChar char="●"/>
            </a:pPr>
            <a:r>
              <a:rPr lang="en">
                <a:solidFill>
                  <a:srgbClr val="2D3B45"/>
                </a:solidFill>
                <a:highlight>
                  <a:srgbClr val="FFFFFF"/>
                </a:highlight>
                <a:latin typeface="Arial"/>
                <a:ea typeface="Arial"/>
                <a:cs typeface="Arial"/>
                <a:sym typeface="Arial"/>
              </a:rPr>
              <a:t>We will use Unity engine to implement our raytracer. The raytracer itself will be written in HLSL compute shaders </a:t>
            </a:r>
            <a:r>
              <a:rPr lang="en">
                <a:solidFill>
                  <a:srgbClr val="2D3B45"/>
                </a:solidFill>
                <a:highlight>
                  <a:srgbClr val="FFFFFF"/>
                </a:highlight>
                <a:latin typeface="Arial"/>
                <a:ea typeface="Arial"/>
                <a:cs typeface="Arial"/>
                <a:sym typeface="Arial"/>
              </a:rPr>
              <a:t>which</a:t>
            </a:r>
            <a:r>
              <a:rPr lang="en">
                <a:solidFill>
                  <a:srgbClr val="2D3B45"/>
                </a:solidFill>
                <a:highlight>
                  <a:srgbClr val="FFFFFF"/>
                </a:highlight>
                <a:latin typeface="Arial"/>
                <a:ea typeface="Arial"/>
                <a:cs typeface="Arial"/>
                <a:sym typeface="Arial"/>
              </a:rPr>
              <a:t> will be run by C# scripts in Unity.</a:t>
            </a:r>
            <a:endParaRPr>
              <a:solidFill>
                <a:srgbClr val="2D3B45"/>
              </a:solidFill>
              <a:highlight>
                <a:srgbClr val="FFFFFF"/>
              </a:highlight>
              <a:latin typeface="Arial"/>
              <a:ea typeface="Arial"/>
              <a:cs typeface="Arial"/>
              <a:sym typeface="Arial"/>
            </a:endParaRPr>
          </a:p>
          <a:p>
            <a:pPr indent="-342900" lvl="0" marL="698500" rtl="0" algn="l">
              <a:spcBef>
                <a:spcPts val="0"/>
              </a:spcBef>
              <a:spcAft>
                <a:spcPts val="0"/>
              </a:spcAft>
              <a:buClr>
                <a:srgbClr val="2D3B45"/>
              </a:buClr>
              <a:buSzPts val="1800"/>
              <a:buFont typeface="Arial"/>
              <a:buChar char="●"/>
            </a:pPr>
            <a:r>
              <a:rPr lang="en">
                <a:solidFill>
                  <a:srgbClr val="2D3B45"/>
                </a:solidFill>
                <a:highlight>
                  <a:srgbClr val="FFFFFF"/>
                </a:highlight>
                <a:latin typeface="Arial"/>
                <a:ea typeface="Arial"/>
                <a:cs typeface="Arial"/>
                <a:sym typeface="Arial"/>
              </a:rPr>
              <a:t>The combination of these two solutions will allow us  to implement </a:t>
            </a:r>
            <a:r>
              <a:rPr lang="en">
                <a:solidFill>
                  <a:srgbClr val="2D3B45"/>
                </a:solidFill>
                <a:highlight>
                  <a:srgbClr val="FFFFFF"/>
                </a:highlight>
                <a:latin typeface="Arial"/>
                <a:ea typeface="Arial"/>
                <a:cs typeface="Arial"/>
                <a:sym typeface="Arial"/>
              </a:rPr>
              <a:t>dynamic</a:t>
            </a:r>
            <a:r>
              <a:rPr lang="en">
                <a:solidFill>
                  <a:srgbClr val="2D3B45"/>
                </a:solidFill>
                <a:highlight>
                  <a:srgbClr val="FFFFFF"/>
                </a:highlight>
                <a:latin typeface="Arial"/>
                <a:ea typeface="Arial"/>
                <a:cs typeface="Arial"/>
                <a:sym typeface="Arial"/>
              </a:rPr>
              <a:t> lighting.</a:t>
            </a:r>
            <a:endParaRPr>
              <a:solidFill>
                <a:srgbClr val="2D3B45"/>
              </a:solidFill>
              <a:highlight>
                <a:srgbClr val="FFFFFF"/>
              </a:highlight>
              <a:latin typeface="Arial"/>
              <a:ea typeface="Arial"/>
              <a:cs typeface="Arial"/>
              <a:sym typeface="Arial"/>
            </a:endParaRPr>
          </a:p>
          <a:p>
            <a:pPr indent="0" lvl="0" marL="457200" rtl="0" algn="l">
              <a:spcBef>
                <a:spcPts val="0"/>
              </a:spcBef>
              <a:spcAft>
                <a:spcPts val="0"/>
              </a:spcAft>
              <a:buNone/>
            </a:pPr>
            <a:r>
              <a:t/>
            </a:r>
            <a:endParaRPr sz="1200">
              <a:solidFill>
                <a:srgbClr val="2D3B45"/>
              </a:solidFill>
              <a:highlight>
                <a:srgbClr val="FFFFFF"/>
              </a:highlight>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Areas of Concern and Development</a:t>
            </a:r>
            <a:endParaRPr/>
          </a:p>
        </p:txBody>
      </p:sp>
      <p:sp>
        <p:nvSpPr>
          <p:cNvPr id="123" name="Google Shape;123;p19"/>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85000" lnSpcReduction="10000"/>
          </a:bodyPr>
          <a:lstStyle/>
          <a:p>
            <a:pPr indent="-325755" lvl="0" marL="457200" rtl="0" algn="l">
              <a:spcBef>
                <a:spcPts val="0"/>
              </a:spcBef>
              <a:spcAft>
                <a:spcPts val="0"/>
              </a:spcAft>
              <a:buClr>
                <a:srgbClr val="2D3B45"/>
              </a:buClr>
              <a:buSzPct val="100000"/>
              <a:buFont typeface="Arial"/>
              <a:buChar char="●"/>
            </a:pPr>
            <a:r>
              <a:rPr lang="en">
                <a:solidFill>
                  <a:srgbClr val="2D3B45"/>
                </a:solidFill>
                <a:highlight>
                  <a:srgbClr val="FFFFFF"/>
                </a:highlight>
                <a:latin typeface="Arial"/>
                <a:ea typeface="Arial"/>
                <a:cs typeface="Arial"/>
                <a:sym typeface="Arial"/>
              </a:rPr>
              <a:t>The current design aims to solve the issue of complexity as one of the goal deliverables is a unity package. The use of </a:t>
            </a:r>
            <a:r>
              <a:rPr lang="en">
                <a:solidFill>
                  <a:srgbClr val="2D3B45"/>
                </a:solidFill>
                <a:highlight>
                  <a:srgbClr val="FFFFFF"/>
                </a:highlight>
                <a:latin typeface="Arial"/>
                <a:ea typeface="Arial"/>
                <a:cs typeface="Arial"/>
                <a:sym typeface="Arial"/>
              </a:rPr>
              <a:t>unity</a:t>
            </a:r>
            <a:r>
              <a:rPr lang="en">
                <a:solidFill>
                  <a:srgbClr val="2D3B45"/>
                </a:solidFill>
                <a:highlight>
                  <a:srgbClr val="FFFFFF"/>
                </a:highlight>
                <a:latin typeface="Arial"/>
                <a:ea typeface="Arial"/>
                <a:cs typeface="Arial"/>
                <a:sym typeface="Arial"/>
              </a:rPr>
              <a:t> packages will meet the user needs for a simple to use program that </a:t>
            </a:r>
            <a:r>
              <a:rPr lang="en">
                <a:solidFill>
                  <a:srgbClr val="2D3B45"/>
                </a:solidFill>
                <a:highlight>
                  <a:srgbClr val="FFFFFF"/>
                </a:highlight>
                <a:latin typeface="Arial"/>
                <a:ea typeface="Arial"/>
                <a:cs typeface="Arial"/>
                <a:sym typeface="Arial"/>
              </a:rPr>
              <a:t>integrates</a:t>
            </a:r>
            <a:r>
              <a:rPr lang="en">
                <a:solidFill>
                  <a:srgbClr val="2D3B45"/>
                </a:solidFill>
                <a:highlight>
                  <a:srgbClr val="FFFFFF"/>
                </a:highlight>
                <a:latin typeface="Arial"/>
                <a:ea typeface="Arial"/>
                <a:cs typeface="Arial"/>
                <a:sym typeface="Arial"/>
              </a:rPr>
              <a:t> well with existing programs. This format also allows for users to simply include a .ply file and then the package should handle it from there.  </a:t>
            </a:r>
            <a:endParaRPr>
              <a:solidFill>
                <a:srgbClr val="2D3B45"/>
              </a:solidFill>
              <a:highlight>
                <a:srgbClr val="FFFFFF"/>
              </a:highlight>
              <a:latin typeface="Arial"/>
              <a:ea typeface="Arial"/>
              <a:cs typeface="Arial"/>
              <a:sym typeface="Arial"/>
            </a:endParaRPr>
          </a:p>
          <a:p>
            <a:pPr indent="0" lvl="0" marL="457200" rtl="0" algn="l">
              <a:spcBef>
                <a:spcPts val="0"/>
              </a:spcBef>
              <a:spcAft>
                <a:spcPts val="0"/>
              </a:spcAft>
              <a:buNone/>
            </a:pPr>
            <a:r>
              <a:t/>
            </a:r>
            <a:endParaRPr>
              <a:solidFill>
                <a:srgbClr val="2D3B45"/>
              </a:solidFill>
              <a:highlight>
                <a:srgbClr val="FFFFFF"/>
              </a:highlight>
              <a:latin typeface="Arial"/>
              <a:ea typeface="Arial"/>
              <a:cs typeface="Arial"/>
              <a:sym typeface="Arial"/>
            </a:endParaRPr>
          </a:p>
          <a:p>
            <a:pPr indent="-325755" lvl="0" marL="457200" rtl="0" algn="l">
              <a:spcBef>
                <a:spcPts val="0"/>
              </a:spcBef>
              <a:spcAft>
                <a:spcPts val="0"/>
              </a:spcAft>
              <a:buClr>
                <a:srgbClr val="2D3B45"/>
              </a:buClr>
              <a:buSzPct val="100000"/>
              <a:buFont typeface="Arial"/>
              <a:buChar char="●"/>
            </a:pPr>
            <a:r>
              <a:rPr lang="en">
                <a:solidFill>
                  <a:srgbClr val="2D3B45"/>
                </a:solidFill>
                <a:highlight>
                  <a:srgbClr val="FFFFFF"/>
                </a:highlight>
                <a:latin typeface="Arial"/>
                <a:ea typeface="Arial"/>
                <a:cs typeface="Arial"/>
                <a:sym typeface="Arial"/>
              </a:rPr>
              <a:t>The use of unity meets the needs of the unity developer (one of our created persona).</a:t>
            </a:r>
            <a:br>
              <a:rPr lang="en">
                <a:solidFill>
                  <a:srgbClr val="2D3B45"/>
                </a:solidFill>
                <a:highlight>
                  <a:srgbClr val="FFFFFF"/>
                </a:highlight>
                <a:latin typeface="Arial"/>
                <a:ea typeface="Arial"/>
                <a:cs typeface="Arial"/>
                <a:sym typeface="Arial"/>
              </a:rPr>
            </a:br>
            <a:endParaRPr>
              <a:solidFill>
                <a:srgbClr val="2D3B45"/>
              </a:solidFill>
              <a:highlight>
                <a:srgbClr val="FFFFFF"/>
              </a:highlight>
              <a:latin typeface="Arial"/>
              <a:ea typeface="Arial"/>
              <a:cs typeface="Arial"/>
              <a:sym typeface="Arial"/>
            </a:endParaRPr>
          </a:p>
          <a:p>
            <a:pPr indent="-325755" lvl="0" marL="457200" rtl="0" algn="l">
              <a:spcBef>
                <a:spcPts val="0"/>
              </a:spcBef>
              <a:spcAft>
                <a:spcPts val="0"/>
              </a:spcAft>
              <a:buClr>
                <a:srgbClr val="2D3B45"/>
              </a:buClr>
              <a:buSzPct val="100000"/>
              <a:buFont typeface="Arial"/>
              <a:buChar char="●"/>
            </a:pPr>
            <a:r>
              <a:rPr lang="en">
                <a:solidFill>
                  <a:srgbClr val="2D3B45"/>
                </a:solidFill>
                <a:highlight>
                  <a:srgbClr val="FFFFFF"/>
                </a:highlight>
                <a:latin typeface="Arial"/>
                <a:ea typeface="Arial"/>
                <a:cs typeface="Arial"/>
                <a:sym typeface="Arial"/>
              </a:rPr>
              <a:t>Due to the sequential flow of our process, One concern we will need to consider is that when developing we use correct and robust data to ensure that we correctly, accurately, and </a:t>
            </a:r>
            <a:r>
              <a:rPr lang="en">
                <a:solidFill>
                  <a:srgbClr val="2D3B45"/>
                </a:solidFill>
                <a:highlight>
                  <a:srgbClr val="FFFFFF"/>
                </a:highlight>
                <a:latin typeface="Arial"/>
                <a:ea typeface="Arial"/>
                <a:cs typeface="Arial"/>
                <a:sym typeface="Arial"/>
              </a:rPr>
              <a:t>completely</a:t>
            </a:r>
            <a:r>
              <a:rPr lang="en">
                <a:solidFill>
                  <a:srgbClr val="2D3B45"/>
                </a:solidFill>
                <a:highlight>
                  <a:srgbClr val="FFFFFF"/>
                </a:highlight>
                <a:latin typeface="Arial"/>
                <a:ea typeface="Arial"/>
                <a:cs typeface="Arial"/>
                <a:sym typeface="Arial"/>
              </a:rPr>
              <a:t> </a:t>
            </a:r>
            <a:r>
              <a:rPr lang="en">
                <a:solidFill>
                  <a:srgbClr val="2D3B45"/>
                </a:solidFill>
                <a:highlight>
                  <a:srgbClr val="FFFFFF"/>
                </a:highlight>
                <a:latin typeface="Arial"/>
                <a:ea typeface="Arial"/>
                <a:cs typeface="Arial"/>
                <a:sym typeface="Arial"/>
              </a:rPr>
              <a:t>encompass</a:t>
            </a:r>
            <a:r>
              <a:rPr lang="en">
                <a:solidFill>
                  <a:srgbClr val="2D3B45"/>
                </a:solidFill>
                <a:highlight>
                  <a:srgbClr val="FFFFFF"/>
                </a:highlight>
                <a:latin typeface="Arial"/>
                <a:ea typeface="Arial"/>
                <a:cs typeface="Arial"/>
                <a:sym typeface="Arial"/>
              </a:rPr>
              <a:t> the entire domain of possible user inputs.</a:t>
            </a:r>
            <a:endParaRPr>
              <a:solidFill>
                <a:srgbClr val="2D3B45"/>
              </a:solidFill>
              <a:highlight>
                <a:srgbClr val="FFFFFF"/>
              </a:highlight>
              <a:latin typeface="Arial"/>
              <a:ea typeface="Arial"/>
              <a:cs typeface="Arial"/>
              <a:sym typeface="Arial"/>
            </a:endParaRPr>
          </a:p>
          <a:p>
            <a:pPr indent="0" lvl="0" marL="0" rtl="0" algn="l">
              <a:spcBef>
                <a:spcPts val="0"/>
              </a:spcBef>
              <a:spcAft>
                <a:spcPts val="0"/>
              </a:spcAft>
              <a:buNone/>
            </a:pPr>
            <a:r>
              <a:t/>
            </a:r>
            <a:endParaRPr>
              <a:solidFill>
                <a:srgbClr val="2D3B45"/>
              </a:solidFill>
              <a:highlight>
                <a:srgbClr val="FFFFFF"/>
              </a:highlight>
              <a:latin typeface="Arial"/>
              <a:ea typeface="Arial"/>
              <a:cs typeface="Arial"/>
              <a:sym typeface="Arial"/>
            </a:endParaRPr>
          </a:p>
          <a:p>
            <a:pPr indent="0" lvl="0" marL="0" rtl="0" algn="l">
              <a:spcBef>
                <a:spcPts val="0"/>
              </a:spcBef>
              <a:spcAft>
                <a:spcPts val="0"/>
              </a:spcAft>
              <a:buNone/>
            </a:pPr>
            <a:r>
              <a:t/>
            </a:r>
            <a:endParaRPr sz="1200">
              <a:solidFill>
                <a:srgbClr val="2D3B45"/>
              </a:solidFill>
              <a:highlight>
                <a:srgbClr val="FFFFFF"/>
              </a:highlight>
              <a:latin typeface="Arial"/>
              <a:ea typeface="Arial"/>
              <a:cs typeface="Arial"/>
              <a:sym typeface="Arial"/>
            </a:endParaRPr>
          </a:p>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129" name="Google Shape;129;p20"/>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Ensure correct Pytorch and Unity functionality and Integration.</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en"/>
              <a:t>Ensure our model can handle any </a:t>
            </a:r>
            <a:r>
              <a:rPr lang="en"/>
              <a:t>structure</a:t>
            </a:r>
            <a:r>
              <a:rPr lang="en"/>
              <a:t> from motion data sets.</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en"/>
              <a:t>Ensure Prototypes are designed independently then ensure they are able integrate with each other correctly.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